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Alice Bold" charset="1" panose="00000500000000000000"/>
      <p:regular r:id="rId20"/>
    </p:embeddedFont>
    <p:embeddedFont>
      <p:font typeface="Alice" charset="1" panose="00000500000000000000"/>
      <p:regular r:id="rId21"/>
    </p:embeddedFont>
    <p:embeddedFont>
      <p:font typeface="Canva Sans" charset="1" panose="020B0503030501040103"/>
      <p:regular r:id="rId22"/>
    </p:embeddedFont>
    <p:embeddedFont>
      <p:font typeface="Canva Sans Bold" charset="1" panose="020B0803030501040103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jpe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jpeg" Type="http://schemas.openxmlformats.org/officeDocument/2006/relationships/image"/><Relationship Id="rId11" Target="../media/image3.jpe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jpeg" Type="http://schemas.openxmlformats.org/officeDocument/2006/relationships/image"/><Relationship Id="rId5" Target="../media/image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png" Type="http://schemas.openxmlformats.org/officeDocument/2006/relationships/image"/><Relationship Id="rId5" Target="../media/image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11" Target="../media/image3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8.jpe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945976">
            <a:off x="14008602" y="-5740036"/>
            <a:ext cx="4843948" cy="14790680"/>
          </a:xfrm>
          <a:custGeom>
            <a:avLst/>
            <a:gdLst/>
            <a:ahLst/>
            <a:cxnLst/>
            <a:rect r="r" b="b" t="t" l="l"/>
            <a:pathLst>
              <a:path h="14790680" w="4843948">
                <a:moveTo>
                  <a:pt x="0" y="0"/>
                </a:moveTo>
                <a:lnTo>
                  <a:pt x="4843947" y="0"/>
                </a:lnTo>
                <a:lnTo>
                  <a:pt x="4843947" y="14790680"/>
                </a:lnTo>
                <a:lnTo>
                  <a:pt x="0" y="14790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1028700" y="7228044"/>
            <a:ext cx="6476292" cy="0"/>
          </a:xfrm>
          <a:prstGeom prst="line">
            <a:avLst/>
          </a:prstGeom>
          <a:ln cap="flat" w="19050">
            <a:solidFill>
              <a:srgbClr val="864910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04" t="-109787" r="0" b="-115186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1014499" y="2817339"/>
            <a:ext cx="7997887" cy="5246370"/>
            <a:chOff x="0" y="0"/>
            <a:chExt cx="1239082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39082" cy="812800"/>
            </a:xfrm>
            <a:custGeom>
              <a:avLst/>
              <a:gdLst/>
              <a:ahLst/>
              <a:cxnLst/>
              <a:rect r="r" b="b" t="t" l="l"/>
              <a:pathLst>
                <a:path h="812800" w="1239082">
                  <a:moveTo>
                    <a:pt x="22264" y="0"/>
                  </a:moveTo>
                  <a:lnTo>
                    <a:pt x="1216818" y="0"/>
                  </a:lnTo>
                  <a:cubicBezTo>
                    <a:pt x="1222723" y="0"/>
                    <a:pt x="1228386" y="2346"/>
                    <a:pt x="1232561" y="6521"/>
                  </a:cubicBezTo>
                  <a:cubicBezTo>
                    <a:pt x="1236736" y="10696"/>
                    <a:pt x="1239082" y="16359"/>
                    <a:pt x="1239082" y="22264"/>
                  </a:cubicBezTo>
                  <a:lnTo>
                    <a:pt x="1239082" y="790536"/>
                  </a:lnTo>
                  <a:cubicBezTo>
                    <a:pt x="1239082" y="796441"/>
                    <a:pt x="1236736" y="802104"/>
                    <a:pt x="1232561" y="806279"/>
                  </a:cubicBezTo>
                  <a:cubicBezTo>
                    <a:pt x="1228386" y="810454"/>
                    <a:pt x="1222723" y="812800"/>
                    <a:pt x="1216818" y="812800"/>
                  </a:cubicBezTo>
                  <a:lnTo>
                    <a:pt x="22264" y="812800"/>
                  </a:lnTo>
                  <a:cubicBezTo>
                    <a:pt x="16359" y="812800"/>
                    <a:pt x="10696" y="810454"/>
                    <a:pt x="6521" y="806279"/>
                  </a:cubicBezTo>
                  <a:cubicBezTo>
                    <a:pt x="2346" y="802104"/>
                    <a:pt x="0" y="796441"/>
                    <a:pt x="0" y="790536"/>
                  </a:cubicBezTo>
                  <a:lnTo>
                    <a:pt x="0" y="22264"/>
                  </a:lnTo>
                  <a:cubicBezTo>
                    <a:pt x="0" y="16359"/>
                    <a:pt x="2346" y="10696"/>
                    <a:pt x="6521" y="6521"/>
                  </a:cubicBezTo>
                  <a:cubicBezTo>
                    <a:pt x="10696" y="2346"/>
                    <a:pt x="16359" y="0"/>
                    <a:pt x="22264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783" r="0" b="-783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126741" y="7673409"/>
            <a:ext cx="6723208" cy="415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Presented by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26741" y="8160073"/>
            <a:ext cx="6723208" cy="415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Recon Plastic Surgery Clinic, Mumbai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149590"/>
            <a:ext cx="6476292" cy="2413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27"/>
              </a:lnSpc>
            </a:pPr>
            <a:r>
              <a:rPr lang="en-US" sz="8799" spc="-175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Breast Self Examination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26741" y="5496672"/>
            <a:ext cx="1101659" cy="58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(BSE)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945976">
            <a:off x="-2421974" y="2357537"/>
            <a:ext cx="4843948" cy="14790680"/>
          </a:xfrm>
          <a:custGeom>
            <a:avLst/>
            <a:gdLst/>
            <a:ahLst/>
            <a:cxnLst/>
            <a:rect r="r" b="b" t="t" l="l"/>
            <a:pathLst>
              <a:path h="14790680" w="4843948">
                <a:moveTo>
                  <a:pt x="0" y="0"/>
                </a:moveTo>
                <a:lnTo>
                  <a:pt x="4843948" y="0"/>
                </a:lnTo>
                <a:lnTo>
                  <a:pt x="4843948" y="14790680"/>
                </a:lnTo>
                <a:lnTo>
                  <a:pt x="0" y="14790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715468"/>
            <a:ext cx="6953329" cy="6953329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5715000" y="6350000"/>
                  </a:moveTo>
                  <a:lnTo>
                    <a:pt x="635000" y="6350000"/>
                  </a:lnTo>
                  <a:cubicBezTo>
                    <a:pt x="284480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5715000"/>
                  </a:lnTo>
                  <a:cubicBezTo>
                    <a:pt x="6350000" y="6065520"/>
                    <a:pt x="6065520" y="6350000"/>
                    <a:pt x="57150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-24906" t="0" r="-24906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681423" y="7381627"/>
            <a:ext cx="1643970" cy="1643970"/>
            <a:chOff x="0" y="0"/>
            <a:chExt cx="2191960" cy="2191960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191960" cy="2191960"/>
              <a:chOff x="0" y="0"/>
              <a:chExt cx="812800" cy="8128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136569" y="0"/>
                    </a:moveTo>
                    <a:lnTo>
                      <a:pt x="676231" y="0"/>
                    </a:lnTo>
                    <a:cubicBezTo>
                      <a:pt x="712451" y="0"/>
                      <a:pt x="747188" y="14388"/>
                      <a:pt x="772800" y="40000"/>
                    </a:cubicBezTo>
                    <a:cubicBezTo>
                      <a:pt x="798411" y="65612"/>
                      <a:pt x="812800" y="100349"/>
                      <a:pt x="812800" y="136569"/>
                    </a:cubicBezTo>
                    <a:lnTo>
                      <a:pt x="812800" y="676231"/>
                    </a:lnTo>
                    <a:cubicBezTo>
                      <a:pt x="812800" y="712451"/>
                      <a:pt x="798411" y="747188"/>
                      <a:pt x="772800" y="772800"/>
                    </a:cubicBezTo>
                    <a:cubicBezTo>
                      <a:pt x="747188" y="798411"/>
                      <a:pt x="712451" y="812800"/>
                      <a:pt x="676231" y="812800"/>
                    </a:cubicBezTo>
                    <a:lnTo>
                      <a:pt x="136569" y="812800"/>
                    </a:lnTo>
                    <a:cubicBezTo>
                      <a:pt x="100349" y="812800"/>
                      <a:pt x="65612" y="798411"/>
                      <a:pt x="40000" y="772800"/>
                    </a:cubicBezTo>
                    <a:cubicBezTo>
                      <a:pt x="14389" y="747188"/>
                      <a:pt x="0" y="712451"/>
                      <a:pt x="0" y="676231"/>
                    </a:cubicBezTo>
                    <a:lnTo>
                      <a:pt x="0" y="136569"/>
                    </a:lnTo>
                    <a:cubicBezTo>
                      <a:pt x="0" y="100349"/>
                      <a:pt x="14388" y="65612"/>
                      <a:pt x="40000" y="40000"/>
                    </a:cubicBezTo>
                    <a:cubicBezTo>
                      <a:pt x="65612" y="14389"/>
                      <a:pt x="100349" y="0"/>
                      <a:pt x="136569" y="0"/>
                    </a:cubicBezTo>
                    <a:close/>
                  </a:path>
                </a:pathLst>
              </a:custGeom>
              <a:solidFill>
                <a:srgbClr val="FFCB9A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457818" y="387895"/>
              <a:ext cx="1276323" cy="1416170"/>
            </a:xfrm>
            <a:custGeom>
              <a:avLst/>
              <a:gdLst/>
              <a:ahLst/>
              <a:cxnLst/>
              <a:rect r="r" b="b" t="t" l="l"/>
              <a:pathLst>
                <a:path h="1416170" w="1276323">
                  <a:moveTo>
                    <a:pt x="0" y="0"/>
                  </a:moveTo>
                  <a:lnTo>
                    <a:pt x="1276324" y="0"/>
                  </a:lnTo>
                  <a:lnTo>
                    <a:pt x="1276324" y="1416170"/>
                  </a:lnTo>
                  <a:lnTo>
                    <a:pt x="0" y="1416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423406" y="1898704"/>
            <a:ext cx="7835894" cy="1952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 spc="-127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Definition of Breast Self-Examination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23406" y="4275091"/>
            <a:ext cx="7835894" cy="1095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9"/>
              </a:lnSpc>
            </a:pPr>
            <a:r>
              <a:rPr lang="en-US" sz="1999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Breast self-examination (BSE) is a simple, systematic method for women to check their breasts for abnormalities, such as lumps, swelling, or skin changes.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23406" y="5789368"/>
            <a:ext cx="7835894" cy="723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9"/>
              </a:lnSpc>
            </a:pPr>
            <a:r>
              <a:rPr lang="en-US" sz="1999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It is a preventive health measure to detect any signs of breast conditions early.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04" t="-109787" r="0" b="-115186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450676"/>
            <a:ext cx="729515" cy="729515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54698" y="0"/>
                  </a:moveTo>
                  <a:lnTo>
                    <a:pt x="558102" y="0"/>
                  </a:lnTo>
                  <a:cubicBezTo>
                    <a:pt x="698768" y="0"/>
                    <a:pt x="812800" y="114032"/>
                    <a:pt x="812800" y="254698"/>
                  </a:cubicBezTo>
                  <a:lnTo>
                    <a:pt x="812800" y="558102"/>
                  </a:lnTo>
                  <a:cubicBezTo>
                    <a:pt x="812800" y="698768"/>
                    <a:pt x="698768" y="812800"/>
                    <a:pt x="558102" y="812800"/>
                  </a:cubicBezTo>
                  <a:lnTo>
                    <a:pt x="254698" y="812800"/>
                  </a:lnTo>
                  <a:cubicBezTo>
                    <a:pt x="114032" y="812800"/>
                    <a:pt x="0" y="698768"/>
                    <a:pt x="0" y="558102"/>
                  </a:cubicBezTo>
                  <a:lnTo>
                    <a:pt x="0" y="254698"/>
                  </a:lnTo>
                  <a:cubicBezTo>
                    <a:pt x="0" y="114032"/>
                    <a:pt x="114032" y="0"/>
                    <a:pt x="254698" y="0"/>
                  </a:cubicBezTo>
                  <a:close/>
                </a:path>
              </a:pathLst>
            </a:custGeom>
            <a:solidFill>
              <a:srgbClr val="86491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42689" lIns="42689" bIns="42689" rIns="42689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75684" y="6635226"/>
            <a:ext cx="435546" cy="360414"/>
          </a:xfrm>
          <a:custGeom>
            <a:avLst/>
            <a:gdLst/>
            <a:ahLst/>
            <a:cxnLst/>
            <a:rect r="r" b="b" t="t" l="l"/>
            <a:pathLst>
              <a:path h="360414" w="435546">
                <a:moveTo>
                  <a:pt x="0" y="0"/>
                </a:moveTo>
                <a:lnTo>
                  <a:pt x="435546" y="0"/>
                </a:lnTo>
                <a:lnTo>
                  <a:pt x="435546" y="360414"/>
                </a:lnTo>
                <a:lnTo>
                  <a:pt x="0" y="360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43664" y="5399773"/>
            <a:ext cx="729515" cy="72951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54698" y="0"/>
                  </a:moveTo>
                  <a:lnTo>
                    <a:pt x="558102" y="0"/>
                  </a:lnTo>
                  <a:cubicBezTo>
                    <a:pt x="698768" y="0"/>
                    <a:pt x="812800" y="114032"/>
                    <a:pt x="812800" y="254698"/>
                  </a:cubicBezTo>
                  <a:lnTo>
                    <a:pt x="812800" y="558102"/>
                  </a:lnTo>
                  <a:cubicBezTo>
                    <a:pt x="812800" y="698768"/>
                    <a:pt x="698768" y="812800"/>
                    <a:pt x="558102" y="812800"/>
                  </a:cubicBezTo>
                  <a:lnTo>
                    <a:pt x="254698" y="812800"/>
                  </a:lnTo>
                  <a:cubicBezTo>
                    <a:pt x="114032" y="812800"/>
                    <a:pt x="0" y="698768"/>
                    <a:pt x="0" y="558102"/>
                  </a:cubicBezTo>
                  <a:lnTo>
                    <a:pt x="0" y="254698"/>
                  </a:lnTo>
                  <a:cubicBezTo>
                    <a:pt x="0" y="114032"/>
                    <a:pt x="114032" y="0"/>
                    <a:pt x="254698" y="0"/>
                  </a:cubicBezTo>
                  <a:close/>
                </a:path>
              </a:pathLst>
            </a:custGeom>
            <a:solidFill>
              <a:srgbClr val="86491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24897" y="5558033"/>
            <a:ext cx="367049" cy="412995"/>
          </a:xfrm>
          <a:custGeom>
            <a:avLst/>
            <a:gdLst/>
            <a:ahLst/>
            <a:cxnLst/>
            <a:rect r="r" b="b" t="t" l="l"/>
            <a:pathLst>
              <a:path h="412995" w="367049">
                <a:moveTo>
                  <a:pt x="0" y="0"/>
                </a:moveTo>
                <a:lnTo>
                  <a:pt x="367049" y="0"/>
                </a:lnTo>
                <a:lnTo>
                  <a:pt x="367049" y="412995"/>
                </a:lnTo>
                <a:lnTo>
                  <a:pt x="0" y="4129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58628" y="4348870"/>
            <a:ext cx="729515" cy="729515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54698" y="0"/>
                  </a:moveTo>
                  <a:lnTo>
                    <a:pt x="558102" y="0"/>
                  </a:lnTo>
                  <a:cubicBezTo>
                    <a:pt x="698768" y="0"/>
                    <a:pt x="812800" y="114032"/>
                    <a:pt x="812800" y="254698"/>
                  </a:cubicBezTo>
                  <a:lnTo>
                    <a:pt x="812800" y="558102"/>
                  </a:lnTo>
                  <a:cubicBezTo>
                    <a:pt x="812800" y="698768"/>
                    <a:pt x="698768" y="812800"/>
                    <a:pt x="558102" y="812800"/>
                  </a:cubicBezTo>
                  <a:lnTo>
                    <a:pt x="254698" y="812800"/>
                  </a:lnTo>
                  <a:cubicBezTo>
                    <a:pt x="114032" y="812800"/>
                    <a:pt x="0" y="698768"/>
                    <a:pt x="0" y="558102"/>
                  </a:cubicBezTo>
                  <a:lnTo>
                    <a:pt x="0" y="254698"/>
                  </a:lnTo>
                  <a:cubicBezTo>
                    <a:pt x="0" y="114032"/>
                    <a:pt x="114032" y="0"/>
                    <a:pt x="254698" y="0"/>
                  </a:cubicBezTo>
                  <a:close/>
                </a:path>
              </a:pathLst>
            </a:custGeom>
            <a:solidFill>
              <a:srgbClr val="86491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229638" y="4491249"/>
            <a:ext cx="387495" cy="444757"/>
          </a:xfrm>
          <a:custGeom>
            <a:avLst/>
            <a:gdLst/>
            <a:ahLst/>
            <a:cxnLst/>
            <a:rect r="r" b="b" t="t" l="l"/>
            <a:pathLst>
              <a:path h="444757" w="387495">
                <a:moveTo>
                  <a:pt x="0" y="0"/>
                </a:moveTo>
                <a:lnTo>
                  <a:pt x="387495" y="0"/>
                </a:lnTo>
                <a:lnTo>
                  <a:pt x="387495" y="444757"/>
                </a:lnTo>
                <a:lnTo>
                  <a:pt x="0" y="4447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438178" y="8561794"/>
            <a:ext cx="1643970" cy="1643970"/>
            <a:chOff x="0" y="0"/>
            <a:chExt cx="2191960" cy="2191960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2191960" cy="2191960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136569" y="0"/>
                    </a:moveTo>
                    <a:lnTo>
                      <a:pt x="676231" y="0"/>
                    </a:lnTo>
                    <a:cubicBezTo>
                      <a:pt x="712451" y="0"/>
                      <a:pt x="747188" y="14388"/>
                      <a:pt x="772800" y="40000"/>
                    </a:cubicBezTo>
                    <a:cubicBezTo>
                      <a:pt x="798411" y="65612"/>
                      <a:pt x="812800" y="100349"/>
                      <a:pt x="812800" y="136569"/>
                    </a:cubicBezTo>
                    <a:lnTo>
                      <a:pt x="812800" y="676231"/>
                    </a:lnTo>
                    <a:cubicBezTo>
                      <a:pt x="812800" y="712451"/>
                      <a:pt x="798411" y="747188"/>
                      <a:pt x="772800" y="772800"/>
                    </a:cubicBezTo>
                    <a:cubicBezTo>
                      <a:pt x="747188" y="798411"/>
                      <a:pt x="712451" y="812800"/>
                      <a:pt x="676231" y="812800"/>
                    </a:cubicBezTo>
                    <a:lnTo>
                      <a:pt x="136569" y="812800"/>
                    </a:lnTo>
                    <a:cubicBezTo>
                      <a:pt x="100349" y="812800"/>
                      <a:pt x="65612" y="798411"/>
                      <a:pt x="40000" y="772800"/>
                    </a:cubicBezTo>
                    <a:cubicBezTo>
                      <a:pt x="14389" y="747188"/>
                      <a:pt x="0" y="712451"/>
                      <a:pt x="0" y="676231"/>
                    </a:cubicBezTo>
                    <a:lnTo>
                      <a:pt x="0" y="136569"/>
                    </a:lnTo>
                    <a:cubicBezTo>
                      <a:pt x="0" y="100349"/>
                      <a:pt x="14388" y="65612"/>
                      <a:pt x="40000" y="40000"/>
                    </a:cubicBezTo>
                    <a:cubicBezTo>
                      <a:pt x="65612" y="14389"/>
                      <a:pt x="100349" y="0"/>
                      <a:pt x="136569" y="0"/>
                    </a:cubicBezTo>
                    <a:close/>
                  </a:path>
                </a:pathLst>
              </a:custGeom>
              <a:solidFill>
                <a:srgbClr val="FFCB9A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0">
              <a:off x="425181" y="425181"/>
              <a:ext cx="1341598" cy="1341598"/>
            </a:xfrm>
            <a:custGeom>
              <a:avLst/>
              <a:gdLst/>
              <a:ahLst/>
              <a:cxnLst/>
              <a:rect r="r" b="b" t="t" l="l"/>
              <a:pathLst>
                <a:path h="1341598" w="1341598">
                  <a:moveTo>
                    <a:pt x="0" y="0"/>
                  </a:moveTo>
                  <a:lnTo>
                    <a:pt x="1341598" y="0"/>
                  </a:lnTo>
                  <a:lnTo>
                    <a:pt x="1341598" y="1341598"/>
                  </a:lnTo>
                  <a:lnTo>
                    <a:pt x="0" y="1341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10466522" y="0"/>
            <a:ext cx="7821478" cy="10287000"/>
          </a:xfrm>
          <a:custGeom>
            <a:avLst/>
            <a:gdLst/>
            <a:ahLst/>
            <a:cxnLst/>
            <a:rect r="r" b="b" t="t" l="l"/>
            <a:pathLst>
              <a:path h="10287000" w="7821478">
                <a:moveTo>
                  <a:pt x="0" y="0"/>
                </a:moveTo>
                <a:lnTo>
                  <a:pt x="7821478" y="0"/>
                </a:lnTo>
                <a:lnTo>
                  <a:pt x="7821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189" t="0" r="-68848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059463" y="6381498"/>
            <a:ext cx="6473133" cy="820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94"/>
              </a:lnSpc>
              <a:spcBef>
                <a:spcPct val="0"/>
              </a:spcBef>
            </a:pPr>
            <a:r>
              <a:rPr lang="en-US" sz="2352" spc="23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Encouraging breast health awareness and regular self-care habits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044498" y="5309042"/>
            <a:ext cx="6473133" cy="820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94"/>
              </a:lnSpc>
              <a:spcBef>
                <a:spcPct val="0"/>
              </a:spcBef>
            </a:pPr>
            <a:r>
              <a:rPr lang="en-US" sz="2352" spc="23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Familiarity with the normal look and feel of one’s breasts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059463" y="4301245"/>
            <a:ext cx="6473133" cy="820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94"/>
              </a:lnSpc>
            </a:pPr>
            <a:r>
              <a:rPr lang="en-US" sz="2352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Early detection of breast lumps or abnormalities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8700" y="1710511"/>
            <a:ext cx="8929597" cy="1952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</a:pPr>
            <a:r>
              <a:rPr lang="en-US" sz="6399" spc="-127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Objectives of Breast Self-Examination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04" t="-109787" r="0" b="-115186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556652">
            <a:off x="-2114682" y="2024609"/>
            <a:ext cx="4843948" cy="14790680"/>
          </a:xfrm>
          <a:custGeom>
            <a:avLst/>
            <a:gdLst/>
            <a:ahLst/>
            <a:cxnLst/>
            <a:rect r="r" b="b" t="t" l="l"/>
            <a:pathLst>
              <a:path h="14790680" w="4843948">
                <a:moveTo>
                  <a:pt x="0" y="0"/>
                </a:moveTo>
                <a:lnTo>
                  <a:pt x="4843948" y="0"/>
                </a:lnTo>
                <a:lnTo>
                  <a:pt x="4843948" y="14790680"/>
                </a:lnTo>
                <a:lnTo>
                  <a:pt x="0" y="14790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5297349"/>
            <a:ext cx="5141423" cy="2201597"/>
            <a:chOff x="0" y="0"/>
            <a:chExt cx="1179564" cy="5050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79564" cy="505099"/>
            </a:xfrm>
            <a:custGeom>
              <a:avLst/>
              <a:gdLst/>
              <a:ahLst/>
              <a:cxnLst/>
              <a:rect r="r" b="b" t="t" l="l"/>
              <a:pathLst>
                <a:path h="505099" w="1179564">
                  <a:moveTo>
                    <a:pt x="36139" y="0"/>
                  </a:moveTo>
                  <a:lnTo>
                    <a:pt x="1143425" y="0"/>
                  </a:lnTo>
                  <a:cubicBezTo>
                    <a:pt x="1153010" y="0"/>
                    <a:pt x="1162202" y="3807"/>
                    <a:pt x="1168980" y="10585"/>
                  </a:cubicBezTo>
                  <a:cubicBezTo>
                    <a:pt x="1175757" y="17362"/>
                    <a:pt x="1179564" y="26554"/>
                    <a:pt x="1179564" y="36139"/>
                  </a:cubicBezTo>
                  <a:lnTo>
                    <a:pt x="1179564" y="468960"/>
                  </a:lnTo>
                  <a:cubicBezTo>
                    <a:pt x="1179564" y="488919"/>
                    <a:pt x="1163384" y="505099"/>
                    <a:pt x="1143425" y="505099"/>
                  </a:cubicBezTo>
                  <a:lnTo>
                    <a:pt x="36139" y="505099"/>
                  </a:lnTo>
                  <a:cubicBezTo>
                    <a:pt x="16180" y="505099"/>
                    <a:pt x="0" y="488919"/>
                    <a:pt x="0" y="468960"/>
                  </a:cubicBezTo>
                  <a:lnTo>
                    <a:pt x="0" y="36139"/>
                  </a:lnTo>
                  <a:cubicBezTo>
                    <a:pt x="0" y="16180"/>
                    <a:pt x="16180" y="0"/>
                    <a:pt x="361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1179564" cy="5717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8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725401" y="4423338"/>
            <a:ext cx="1748021" cy="1748021"/>
          </a:xfrm>
          <a:custGeom>
            <a:avLst/>
            <a:gdLst/>
            <a:ahLst/>
            <a:cxnLst/>
            <a:rect r="r" b="b" t="t" l="l"/>
            <a:pathLst>
              <a:path h="1748021" w="1748021">
                <a:moveTo>
                  <a:pt x="0" y="0"/>
                </a:moveTo>
                <a:lnTo>
                  <a:pt x="1748021" y="0"/>
                </a:lnTo>
                <a:lnTo>
                  <a:pt x="1748021" y="1748021"/>
                </a:lnTo>
                <a:lnTo>
                  <a:pt x="0" y="1748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979796" y="4677734"/>
            <a:ext cx="1239230" cy="123923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4910"/>
            </a:solidFill>
            <a:ln w="38100" cap="sq">
              <a:solidFill>
                <a:srgbClr val="FFFCF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26213" y="6344975"/>
            <a:ext cx="4146396" cy="352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99"/>
              </a:lnSpc>
            </a:pPr>
            <a:r>
              <a:rPr lang="en-US" sz="1999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Detects early signs of breast cancer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954025"/>
            <a:ext cx="8221309" cy="1952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 spc="-127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Importance of Breast Self-Examination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573289" y="5297349"/>
            <a:ext cx="5141423" cy="2201597"/>
            <a:chOff x="0" y="0"/>
            <a:chExt cx="1179564" cy="5050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79564" cy="505099"/>
            </a:xfrm>
            <a:custGeom>
              <a:avLst/>
              <a:gdLst/>
              <a:ahLst/>
              <a:cxnLst/>
              <a:rect r="r" b="b" t="t" l="l"/>
              <a:pathLst>
                <a:path h="505099" w="1179564">
                  <a:moveTo>
                    <a:pt x="36139" y="0"/>
                  </a:moveTo>
                  <a:lnTo>
                    <a:pt x="1143425" y="0"/>
                  </a:lnTo>
                  <a:cubicBezTo>
                    <a:pt x="1153010" y="0"/>
                    <a:pt x="1162202" y="3807"/>
                    <a:pt x="1168980" y="10585"/>
                  </a:cubicBezTo>
                  <a:cubicBezTo>
                    <a:pt x="1175757" y="17362"/>
                    <a:pt x="1179564" y="26554"/>
                    <a:pt x="1179564" y="36139"/>
                  </a:cubicBezTo>
                  <a:lnTo>
                    <a:pt x="1179564" y="468960"/>
                  </a:lnTo>
                  <a:cubicBezTo>
                    <a:pt x="1179564" y="488919"/>
                    <a:pt x="1163384" y="505099"/>
                    <a:pt x="1143425" y="505099"/>
                  </a:cubicBezTo>
                  <a:lnTo>
                    <a:pt x="36139" y="505099"/>
                  </a:lnTo>
                  <a:cubicBezTo>
                    <a:pt x="16180" y="505099"/>
                    <a:pt x="0" y="488919"/>
                    <a:pt x="0" y="468960"/>
                  </a:cubicBezTo>
                  <a:lnTo>
                    <a:pt x="0" y="36139"/>
                  </a:lnTo>
                  <a:cubicBezTo>
                    <a:pt x="0" y="16180"/>
                    <a:pt x="16180" y="0"/>
                    <a:pt x="361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1179564" cy="5717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8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8269989" y="4423338"/>
            <a:ext cx="1748021" cy="1748021"/>
          </a:xfrm>
          <a:custGeom>
            <a:avLst/>
            <a:gdLst/>
            <a:ahLst/>
            <a:cxnLst/>
            <a:rect r="r" b="b" t="t" l="l"/>
            <a:pathLst>
              <a:path h="1748021" w="1748021">
                <a:moveTo>
                  <a:pt x="0" y="0"/>
                </a:moveTo>
                <a:lnTo>
                  <a:pt x="1748022" y="0"/>
                </a:lnTo>
                <a:lnTo>
                  <a:pt x="1748022" y="1748021"/>
                </a:lnTo>
                <a:lnTo>
                  <a:pt x="0" y="1748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8524385" y="4677734"/>
            <a:ext cx="1239230" cy="1239230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4910"/>
            </a:solidFill>
            <a:ln w="38100" cap="sq">
              <a:solidFill>
                <a:srgbClr val="FFFCF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7070802" y="6344975"/>
            <a:ext cx="4146396" cy="723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99"/>
              </a:lnSpc>
            </a:pPr>
            <a:r>
              <a:rPr lang="en-US" sz="1999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Builds confidence in understanding breast health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2117877" y="5297349"/>
            <a:ext cx="5141423" cy="2201597"/>
            <a:chOff x="0" y="0"/>
            <a:chExt cx="1179564" cy="5050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79564" cy="505099"/>
            </a:xfrm>
            <a:custGeom>
              <a:avLst/>
              <a:gdLst/>
              <a:ahLst/>
              <a:cxnLst/>
              <a:rect r="r" b="b" t="t" l="l"/>
              <a:pathLst>
                <a:path h="505099" w="1179564">
                  <a:moveTo>
                    <a:pt x="36139" y="0"/>
                  </a:moveTo>
                  <a:lnTo>
                    <a:pt x="1143425" y="0"/>
                  </a:lnTo>
                  <a:cubicBezTo>
                    <a:pt x="1153010" y="0"/>
                    <a:pt x="1162202" y="3807"/>
                    <a:pt x="1168980" y="10585"/>
                  </a:cubicBezTo>
                  <a:cubicBezTo>
                    <a:pt x="1175757" y="17362"/>
                    <a:pt x="1179564" y="26554"/>
                    <a:pt x="1179564" y="36139"/>
                  </a:cubicBezTo>
                  <a:lnTo>
                    <a:pt x="1179564" y="468960"/>
                  </a:lnTo>
                  <a:cubicBezTo>
                    <a:pt x="1179564" y="488919"/>
                    <a:pt x="1163384" y="505099"/>
                    <a:pt x="1143425" y="505099"/>
                  </a:cubicBezTo>
                  <a:lnTo>
                    <a:pt x="36139" y="505099"/>
                  </a:lnTo>
                  <a:cubicBezTo>
                    <a:pt x="16180" y="505099"/>
                    <a:pt x="0" y="488919"/>
                    <a:pt x="0" y="468960"/>
                  </a:cubicBezTo>
                  <a:lnTo>
                    <a:pt x="0" y="36139"/>
                  </a:lnTo>
                  <a:cubicBezTo>
                    <a:pt x="0" y="16180"/>
                    <a:pt x="16180" y="0"/>
                    <a:pt x="361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66675"/>
              <a:ext cx="1179564" cy="5717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8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3814578" y="4423338"/>
            <a:ext cx="1748021" cy="1748021"/>
          </a:xfrm>
          <a:custGeom>
            <a:avLst/>
            <a:gdLst/>
            <a:ahLst/>
            <a:cxnLst/>
            <a:rect r="r" b="b" t="t" l="l"/>
            <a:pathLst>
              <a:path h="1748021" w="1748021">
                <a:moveTo>
                  <a:pt x="0" y="0"/>
                </a:moveTo>
                <a:lnTo>
                  <a:pt x="1748021" y="0"/>
                </a:lnTo>
                <a:lnTo>
                  <a:pt x="1748021" y="1748021"/>
                </a:lnTo>
                <a:lnTo>
                  <a:pt x="0" y="1748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4068974" y="4677734"/>
            <a:ext cx="1239230" cy="123923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4910"/>
            </a:solidFill>
            <a:ln w="38100" cap="sq">
              <a:solidFill>
                <a:srgbClr val="FFFCF0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2615391" y="6344975"/>
            <a:ext cx="4146396" cy="723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99"/>
              </a:lnSpc>
            </a:pPr>
            <a:r>
              <a:rPr lang="en-US" sz="1999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Increases chances of early treatment and better outcomes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04" t="-109787" r="0" b="-115186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6138974">
            <a:off x="17669368" y="-1208025"/>
            <a:ext cx="4843948" cy="14790680"/>
          </a:xfrm>
          <a:custGeom>
            <a:avLst/>
            <a:gdLst/>
            <a:ahLst/>
            <a:cxnLst/>
            <a:rect r="r" b="b" t="t" l="l"/>
            <a:pathLst>
              <a:path h="14790680" w="4843948">
                <a:moveTo>
                  <a:pt x="4843947" y="0"/>
                </a:moveTo>
                <a:lnTo>
                  <a:pt x="0" y="0"/>
                </a:lnTo>
                <a:lnTo>
                  <a:pt x="0" y="14790680"/>
                </a:lnTo>
                <a:lnTo>
                  <a:pt x="4843947" y="14790680"/>
                </a:lnTo>
                <a:lnTo>
                  <a:pt x="4843947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69487" y="5842839"/>
            <a:ext cx="5881110" cy="4086891"/>
            <a:chOff x="0" y="0"/>
            <a:chExt cx="1349266" cy="93763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49266" cy="937630"/>
            </a:xfrm>
            <a:custGeom>
              <a:avLst/>
              <a:gdLst/>
              <a:ahLst/>
              <a:cxnLst/>
              <a:rect r="r" b="b" t="t" l="l"/>
              <a:pathLst>
                <a:path h="937630" w="1349266">
                  <a:moveTo>
                    <a:pt x="40809" y="0"/>
                  </a:moveTo>
                  <a:lnTo>
                    <a:pt x="1308458" y="0"/>
                  </a:lnTo>
                  <a:cubicBezTo>
                    <a:pt x="1319281" y="0"/>
                    <a:pt x="1329661" y="4299"/>
                    <a:pt x="1337314" y="11953"/>
                  </a:cubicBezTo>
                  <a:cubicBezTo>
                    <a:pt x="1344967" y="19606"/>
                    <a:pt x="1349266" y="29985"/>
                    <a:pt x="1349266" y="40809"/>
                  </a:cubicBezTo>
                  <a:lnTo>
                    <a:pt x="1349266" y="896821"/>
                  </a:lnTo>
                  <a:cubicBezTo>
                    <a:pt x="1349266" y="919359"/>
                    <a:pt x="1330996" y="937630"/>
                    <a:pt x="1308458" y="937630"/>
                  </a:cubicBezTo>
                  <a:lnTo>
                    <a:pt x="40809" y="937630"/>
                  </a:lnTo>
                  <a:cubicBezTo>
                    <a:pt x="29985" y="937630"/>
                    <a:pt x="19606" y="933330"/>
                    <a:pt x="11953" y="925677"/>
                  </a:cubicBezTo>
                  <a:cubicBezTo>
                    <a:pt x="4299" y="918024"/>
                    <a:pt x="0" y="907644"/>
                    <a:pt x="0" y="896821"/>
                  </a:cubicBezTo>
                  <a:lnTo>
                    <a:pt x="0" y="40809"/>
                  </a:lnTo>
                  <a:cubicBezTo>
                    <a:pt x="0" y="18271"/>
                    <a:pt x="18271" y="0"/>
                    <a:pt x="40809" y="0"/>
                  </a:cubicBezTo>
                  <a:close/>
                </a:path>
              </a:pathLst>
            </a:custGeom>
            <a:solidFill>
              <a:srgbClr val="FFCB9A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1349266" cy="1004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8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5338014"/>
          </a:xfrm>
          <a:custGeom>
            <a:avLst/>
            <a:gdLst/>
            <a:ahLst/>
            <a:cxnLst/>
            <a:rect r="r" b="b" t="t" l="l"/>
            <a:pathLst>
              <a:path h="5338014" w="18288000">
                <a:moveTo>
                  <a:pt x="0" y="0"/>
                </a:moveTo>
                <a:lnTo>
                  <a:pt x="18288000" y="0"/>
                </a:lnTo>
                <a:lnTo>
                  <a:pt x="18288000" y="5338014"/>
                </a:lnTo>
                <a:lnTo>
                  <a:pt x="0" y="53380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91427" r="0" b="-37257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973556" y="6280675"/>
            <a:ext cx="5158549" cy="554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7991" indent="-318995" lvl="1">
              <a:lnSpc>
                <a:spcPts val="4432"/>
              </a:lnSpc>
              <a:buFont typeface="Arial"/>
              <a:buChar char="•"/>
            </a:pPr>
            <a:r>
              <a:rPr lang="en-US" sz="2955" strike="noStrike" u="none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Perform once a month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88873" y="7221703"/>
            <a:ext cx="5242338" cy="1310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03"/>
              </a:lnSpc>
              <a:spcBef>
                <a:spcPct val="0"/>
              </a:spcBef>
            </a:pPr>
            <a:r>
              <a:rPr lang="en-US" sz="4252" spc="-85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When to Self-Examine Breasts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973556" y="7228743"/>
            <a:ext cx="8559744" cy="1116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7991" indent="-318995" lvl="1">
              <a:lnSpc>
                <a:spcPts val="4432"/>
              </a:lnSpc>
              <a:buFont typeface="Arial"/>
              <a:buChar char="•"/>
            </a:pPr>
            <a:r>
              <a:rPr lang="en-US" sz="2955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Ideal timing: A few days after your menstrual period ends (when breasts are least tender)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973556" y="8708984"/>
            <a:ext cx="8559744" cy="1116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7991" indent="-318995" lvl="1">
              <a:lnSpc>
                <a:spcPts val="4432"/>
              </a:lnSpc>
              <a:buFont typeface="Arial"/>
              <a:buChar char="•"/>
            </a:pPr>
            <a:r>
              <a:rPr lang="en-US" sz="2955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Postmenopausal women should choose the same day each month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04" t="-109787" r="0" b="-115186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6138974">
            <a:off x="17669368" y="-1208025"/>
            <a:ext cx="4843948" cy="14790680"/>
          </a:xfrm>
          <a:custGeom>
            <a:avLst/>
            <a:gdLst/>
            <a:ahLst/>
            <a:cxnLst/>
            <a:rect r="r" b="b" t="t" l="l"/>
            <a:pathLst>
              <a:path h="14790680" w="4843948">
                <a:moveTo>
                  <a:pt x="4843947" y="0"/>
                </a:moveTo>
                <a:lnTo>
                  <a:pt x="0" y="0"/>
                </a:lnTo>
                <a:lnTo>
                  <a:pt x="0" y="14790680"/>
                </a:lnTo>
                <a:lnTo>
                  <a:pt x="4843947" y="14790680"/>
                </a:lnTo>
                <a:lnTo>
                  <a:pt x="4843947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69487" y="5842839"/>
            <a:ext cx="5881110" cy="4086891"/>
            <a:chOff x="0" y="0"/>
            <a:chExt cx="1349266" cy="93763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49266" cy="937630"/>
            </a:xfrm>
            <a:custGeom>
              <a:avLst/>
              <a:gdLst/>
              <a:ahLst/>
              <a:cxnLst/>
              <a:rect r="r" b="b" t="t" l="l"/>
              <a:pathLst>
                <a:path h="937630" w="1349266">
                  <a:moveTo>
                    <a:pt x="40809" y="0"/>
                  </a:moveTo>
                  <a:lnTo>
                    <a:pt x="1308458" y="0"/>
                  </a:lnTo>
                  <a:cubicBezTo>
                    <a:pt x="1319281" y="0"/>
                    <a:pt x="1329661" y="4299"/>
                    <a:pt x="1337314" y="11953"/>
                  </a:cubicBezTo>
                  <a:cubicBezTo>
                    <a:pt x="1344967" y="19606"/>
                    <a:pt x="1349266" y="29985"/>
                    <a:pt x="1349266" y="40809"/>
                  </a:cubicBezTo>
                  <a:lnTo>
                    <a:pt x="1349266" y="896821"/>
                  </a:lnTo>
                  <a:cubicBezTo>
                    <a:pt x="1349266" y="919359"/>
                    <a:pt x="1330996" y="937630"/>
                    <a:pt x="1308458" y="937630"/>
                  </a:cubicBezTo>
                  <a:lnTo>
                    <a:pt x="40809" y="937630"/>
                  </a:lnTo>
                  <a:cubicBezTo>
                    <a:pt x="29985" y="937630"/>
                    <a:pt x="19606" y="933330"/>
                    <a:pt x="11953" y="925677"/>
                  </a:cubicBezTo>
                  <a:cubicBezTo>
                    <a:pt x="4299" y="918024"/>
                    <a:pt x="0" y="907644"/>
                    <a:pt x="0" y="896821"/>
                  </a:cubicBezTo>
                  <a:lnTo>
                    <a:pt x="0" y="40809"/>
                  </a:lnTo>
                  <a:cubicBezTo>
                    <a:pt x="0" y="18271"/>
                    <a:pt x="18271" y="0"/>
                    <a:pt x="40809" y="0"/>
                  </a:cubicBezTo>
                  <a:close/>
                </a:path>
              </a:pathLst>
            </a:custGeom>
            <a:solidFill>
              <a:srgbClr val="FFCB9A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1349266" cy="1004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8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5433264"/>
          </a:xfrm>
          <a:custGeom>
            <a:avLst/>
            <a:gdLst/>
            <a:ahLst/>
            <a:cxnLst/>
            <a:rect r="r" b="b" t="t" l="l"/>
            <a:pathLst>
              <a:path h="5433264" w="18288000">
                <a:moveTo>
                  <a:pt x="0" y="0"/>
                </a:moveTo>
                <a:lnTo>
                  <a:pt x="18288000" y="0"/>
                </a:lnTo>
                <a:lnTo>
                  <a:pt x="18288000" y="5433264"/>
                </a:lnTo>
                <a:lnTo>
                  <a:pt x="0" y="54332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8708" r="0" b="-65967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04" t="-109787" r="0" b="-115186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821462" y="5860784"/>
            <a:ext cx="10285744" cy="65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2"/>
              </a:lnSpc>
            </a:pPr>
            <a:r>
              <a:rPr lang="en-US" sz="216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Plastic surgery is a specialized branch of medicine focused on reconstructing, repairing, or enhancing physical features. It includes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88873" y="7221703"/>
            <a:ext cx="5242338" cy="1310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03"/>
              </a:lnSpc>
              <a:spcBef>
                <a:spcPct val="0"/>
              </a:spcBef>
            </a:pPr>
            <a:r>
              <a:rPr lang="en-US" sz="4252" spc="-85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What is Plastic Surgery?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973556" y="7228743"/>
            <a:ext cx="8559744" cy="1116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7991" indent="-318995" lvl="1">
              <a:lnSpc>
                <a:spcPts val="4432"/>
              </a:lnSpc>
              <a:buFont typeface="Arial"/>
              <a:buChar char="•"/>
            </a:pPr>
            <a:r>
              <a:rPr lang="en-US" sz="2955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Cosmetic Surgery: Enhancing appearance and aesthetics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73556" y="8813724"/>
            <a:ext cx="10398698" cy="1116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7991" indent="-318995" lvl="1">
              <a:lnSpc>
                <a:spcPts val="4432"/>
              </a:lnSpc>
              <a:buFont typeface="Arial"/>
              <a:buChar char="•"/>
            </a:pPr>
            <a:r>
              <a:rPr lang="en-US" sz="2955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Reconstructive Surgery: Restoring function and structure post-trauma or due to congenital issues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4" t="-109787" r="0" b="-11518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18968" y="2261420"/>
            <a:ext cx="8635447" cy="5764161"/>
          </a:xfrm>
          <a:custGeom>
            <a:avLst/>
            <a:gdLst/>
            <a:ahLst/>
            <a:cxnLst/>
            <a:rect r="r" b="b" t="t" l="l"/>
            <a:pathLst>
              <a:path h="5764161" w="8635447">
                <a:moveTo>
                  <a:pt x="0" y="0"/>
                </a:moveTo>
                <a:lnTo>
                  <a:pt x="8635447" y="0"/>
                </a:lnTo>
                <a:lnTo>
                  <a:pt x="8635447" y="5764160"/>
                </a:lnTo>
                <a:lnTo>
                  <a:pt x="0" y="5764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00666" y="1905657"/>
            <a:ext cx="10507843" cy="154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31"/>
              </a:lnSpc>
              <a:spcBef>
                <a:spcPct val="0"/>
              </a:spcBef>
            </a:pPr>
            <a:r>
              <a:rPr lang="en-US" sz="5025" spc="-100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Breast Self-Examination and Plastic Surgery: The Link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00666" y="4333557"/>
            <a:ext cx="10604006" cy="1126206"/>
            <a:chOff x="0" y="0"/>
            <a:chExt cx="14138674" cy="1501608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38100"/>
              <a:ext cx="4646745" cy="4942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92"/>
                </a:lnSpc>
              </a:pPr>
              <a:r>
                <a:rPr lang="en-US" sz="2280" b="true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Post-Surgery Monitoring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37379" y="591565"/>
              <a:ext cx="14101295" cy="9100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8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Alice"/>
                  <a:ea typeface="Alice"/>
                  <a:cs typeface="Alice"/>
                  <a:sym typeface="Alice"/>
                </a:rPr>
                <a:t>After breast augmentation, reduction, or reconstruction, regular breast self-exams help detect abnormalities or changes in the breast tissue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8700" y="5888069"/>
            <a:ext cx="3803073" cy="380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2"/>
              </a:lnSpc>
            </a:pPr>
            <a:r>
              <a:rPr lang="en-US" sz="228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Scar and Implant Health: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14683" y="6363810"/>
            <a:ext cx="10575971" cy="699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Examining scars and implants ensures proper healing and detects complications like capsular contracture or implant rupture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42717" y="7367834"/>
            <a:ext cx="5088958" cy="380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2"/>
              </a:lnSpc>
            </a:pPr>
            <a:r>
              <a:rPr lang="en-US" sz="228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Reconstruction After Mastectomy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7843575"/>
            <a:ext cx="10575971" cy="699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Breast self-exams remain crucial after reconstructive surgery to monitor for any signs of recurrence or tissue changes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0091" y="2095608"/>
            <a:ext cx="8191392" cy="8191392"/>
            <a:chOff x="0" y="0"/>
            <a:chExt cx="3282950" cy="32829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513083" y="2086083"/>
            <a:ext cx="9869318" cy="7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34"/>
              </a:lnSpc>
              <a:spcBef>
                <a:spcPct val="0"/>
              </a:spcBef>
            </a:pPr>
            <a:r>
              <a:rPr lang="en-US" sz="4861" spc="-97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Steps for Breast Self-Examination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4" t="-109787" r="0" b="-115186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622151" y="3238544"/>
            <a:ext cx="10286892" cy="3710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6"/>
              </a:lnSpc>
              <a:spcBef>
                <a:spcPct val="0"/>
              </a:spcBef>
            </a:pPr>
            <a:r>
              <a:rPr lang="en-US" sz="2323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Visual Inspection</a:t>
            </a: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: Observe size, shape, and symmetry in a mirror.</a:t>
            </a:r>
          </a:p>
          <a:p>
            <a:pPr algn="l">
              <a:lnSpc>
                <a:spcPts val="3716"/>
              </a:lnSpc>
              <a:spcBef>
                <a:spcPct val="0"/>
              </a:spcBef>
            </a:pPr>
          </a:p>
          <a:p>
            <a:pPr algn="l">
              <a:lnSpc>
                <a:spcPts val="3716"/>
              </a:lnSpc>
              <a:spcBef>
                <a:spcPct val="0"/>
              </a:spcBef>
            </a:pPr>
            <a:r>
              <a:rPr lang="en-US" sz="2323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Arm Positions</a:t>
            </a: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: Look for dimpling or bulges by raising and lowering arms.</a:t>
            </a:r>
          </a:p>
          <a:p>
            <a:pPr algn="l">
              <a:lnSpc>
                <a:spcPts val="3716"/>
              </a:lnSpc>
              <a:spcBef>
                <a:spcPct val="0"/>
              </a:spcBef>
            </a:pPr>
          </a:p>
          <a:p>
            <a:pPr algn="l">
              <a:lnSpc>
                <a:spcPts val="3716"/>
              </a:lnSpc>
              <a:spcBef>
                <a:spcPct val="0"/>
              </a:spcBef>
            </a:pPr>
            <a:r>
              <a:rPr lang="en-US" sz="2323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Palpation in the Shower</a:t>
            </a: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: Use the pads of your fingers to check for lumps.</a:t>
            </a:r>
          </a:p>
          <a:p>
            <a:pPr algn="l">
              <a:lnSpc>
                <a:spcPts val="3716"/>
              </a:lnSpc>
              <a:spcBef>
                <a:spcPct val="0"/>
              </a:spcBef>
            </a:pPr>
          </a:p>
          <a:p>
            <a:pPr algn="l">
              <a:lnSpc>
                <a:spcPts val="3716"/>
              </a:lnSpc>
              <a:spcBef>
                <a:spcPct val="0"/>
              </a:spcBef>
            </a:pPr>
            <a:r>
              <a:rPr lang="en-US" sz="2323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Lying Down Palpation</a:t>
            </a: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: Examine each breast and armpit area for abnormalities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0091" y="2095608"/>
            <a:ext cx="8191392" cy="8191392"/>
            <a:chOff x="0" y="0"/>
            <a:chExt cx="3282950" cy="32829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4906" t="0" r="-2490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4" t="-109787" r="0" b="-115186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513083" y="2086083"/>
            <a:ext cx="9869318" cy="74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34"/>
              </a:lnSpc>
              <a:spcBef>
                <a:spcPct val="0"/>
              </a:spcBef>
            </a:pPr>
            <a:r>
              <a:rPr lang="en-US" sz="4861" spc="-97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Breast Self-Examination Palpation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2151" y="3238544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Palpation involves using your fingers to feel for lumps or abnormalities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22151" y="3861053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Use a circular motion with light, medium, and firm pressure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22151" y="4485923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Cover the entire breast, including underarm and collarbone areas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0091" y="2095608"/>
            <a:ext cx="8191392" cy="8191392"/>
            <a:chOff x="0" y="0"/>
            <a:chExt cx="3282950" cy="32829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4906" t="0" r="-2490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4" t="-109787" r="0" b="-115186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513083" y="2086083"/>
            <a:ext cx="10247166" cy="698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44"/>
              </a:lnSpc>
              <a:spcBef>
                <a:spcPct val="0"/>
              </a:spcBef>
            </a:pPr>
            <a:r>
              <a:rPr lang="en-US" sz="4536" spc="-90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Best Time for Breast Self-Examination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2151" y="3238544"/>
            <a:ext cx="10286892" cy="91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Few days after your period ends when breast tissues are least swollen or tender.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22151" y="4303508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For women who don’t menstruate, set a fixed date each month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0091" y="2095608"/>
            <a:ext cx="8191392" cy="8191392"/>
            <a:chOff x="0" y="0"/>
            <a:chExt cx="3282950" cy="32829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5046" t="0" r="-2504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4" t="-109787" r="0" b="-115186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513083" y="2095608"/>
            <a:ext cx="10054742" cy="61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4"/>
              </a:lnSpc>
              <a:spcBef>
                <a:spcPct val="0"/>
              </a:spcBef>
            </a:pPr>
            <a:r>
              <a:rPr lang="en-US" sz="4078" spc="-81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How to Perform BSE for Cancer Detection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2151" y="3238544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Look for visible changes: Skin puckering, nipple discharge, or swelling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22151" y="3944013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Check for painless lumps or hard areas.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22151" y="4645083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Seek immediate medical advice if you notice abnormalities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0091" y="2095608"/>
            <a:ext cx="8191392" cy="8191392"/>
            <a:chOff x="0" y="0"/>
            <a:chExt cx="3282950" cy="32829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5046" t="0" r="-2504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4" t="-109787" r="0" b="-115186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513083" y="2095608"/>
            <a:ext cx="10054742" cy="61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4"/>
              </a:lnSpc>
              <a:spcBef>
                <a:spcPct val="0"/>
              </a:spcBef>
            </a:pPr>
            <a:r>
              <a:rPr lang="en-US" sz="4078" spc="-81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Types of Breast Self-Examination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2151" y="3238544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Visual Examination: Observe changes in appearance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22151" y="3944013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Manual Palpation in the Shower: Feel for lumps or irregularities.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22151" y="4645083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Palpation While Lying Down: Cover all areas systematically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0091" y="2095608"/>
            <a:ext cx="8191392" cy="8191392"/>
            <a:chOff x="0" y="0"/>
            <a:chExt cx="3282950" cy="32829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4906" r="0" b="-2490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4" t="-109787" r="0" b="-115186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513083" y="2095608"/>
            <a:ext cx="10054742" cy="61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4"/>
              </a:lnSpc>
              <a:spcBef>
                <a:spcPct val="0"/>
              </a:spcBef>
            </a:pPr>
            <a:r>
              <a:rPr lang="en-US" sz="4078" spc="-81">
                <a:solidFill>
                  <a:srgbClr val="341B03"/>
                </a:solidFill>
                <a:latin typeface="Alice Bold"/>
                <a:ea typeface="Alice Bold"/>
                <a:cs typeface="Alice Bold"/>
                <a:sym typeface="Alice Bold"/>
              </a:rPr>
              <a:t>Conclusion of Breast Self-Examination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2151" y="3238544"/>
            <a:ext cx="10286892" cy="91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Breast self-examination is a simple yet effective way to monitor your breast health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22151" y="4303508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When performed regularly, it helps detect early signs of breast cancer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22151" y="5004578"/>
            <a:ext cx="10286892" cy="44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1556" indent="-250778" lvl="1">
              <a:lnSpc>
                <a:spcPts val="3716"/>
              </a:lnSpc>
              <a:buFont typeface="Arial"/>
              <a:buChar char="•"/>
            </a:pPr>
            <a:r>
              <a:rPr lang="en-US" sz="2323">
                <a:solidFill>
                  <a:srgbClr val="341B03"/>
                </a:solidFill>
                <a:latin typeface="Alice"/>
                <a:ea typeface="Alice"/>
                <a:cs typeface="Alice"/>
                <a:sym typeface="Alice"/>
              </a:rPr>
              <a:t>Combine it with regular medical checkups for comprehensive care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556652">
            <a:off x="-2114682" y="2024609"/>
            <a:ext cx="4843948" cy="14790680"/>
          </a:xfrm>
          <a:custGeom>
            <a:avLst/>
            <a:gdLst/>
            <a:ahLst/>
            <a:cxnLst/>
            <a:rect r="r" b="b" t="t" l="l"/>
            <a:pathLst>
              <a:path h="14790680" w="4843948">
                <a:moveTo>
                  <a:pt x="0" y="0"/>
                </a:moveTo>
                <a:lnTo>
                  <a:pt x="4843948" y="0"/>
                </a:lnTo>
                <a:lnTo>
                  <a:pt x="4843948" y="14790680"/>
                </a:lnTo>
                <a:lnTo>
                  <a:pt x="0" y="14790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13230" y="1411847"/>
            <a:ext cx="4975537" cy="7463305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250" t="0" r="-625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7024626" y="5020133"/>
            <a:ext cx="7769538" cy="868118"/>
            <a:chOff x="0" y="0"/>
            <a:chExt cx="10359384" cy="115749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1157491" cy="1157491"/>
              <a:chOff x="0" y="0"/>
              <a:chExt cx="812800" cy="8128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214033" y="0"/>
                    </a:moveTo>
                    <a:lnTo>
                      <a:pt x="598767" y="0"/>
                    </a:lnTo>
                    <a:cubicBezTo>
                      <a:pt x="655532" y="0"/>
                      <a:pt x="709972" y="22550"/>
                      <a:pt x="750111" y="62689"/>
                    </a:cubicBezTo>
                    <a:cubicBezTo>
                      <a:pt x="790250" y="102828"/>
                      <a:pt x="812800" y="157268"/>
                      <a:pt x="812800" y="214033"/>
                    </a:cubicBezTo>
                    <a:lnTo>
                      <a:pt x="812800" y="598767"/>
                    </a:lnTo>
                    <a:cubicBezTo>
                      <a:pt x="812800" y="655532"/>
                      <a:pt x="790250" y="709972"/>
                      <a:pt x="750111" y="750111"/>
                    </a:cubicBezTo>
                    <a:cubicBezTo>
                      <a:pt x="709972" y="790250"/>
                      <a:pt x="655532" y="812800"/>
                      <a:pt x="598767" y="812800"/>
                    </a:cubicBezTo>
                    <a:lnTo>
                      <a:pt x="214033" y="812800"/>
                    </a:lnTo>
                    <a:cubicBezTo>
                      <a:pt x="157268" y="812800"/>
                      <a:pt x="102828" y="790250"/>
                      <a:pt x="62689" y="750111"/>
                    </a:cubicBezTo>
                    <a:cubicBezTo>
                      <a:pt x="22550" y="709972"/>
                      <a:pt x="0" y="655532"/>
                      <a:pt x="0" y="598767"/>
                    </a:cubicBezTo>
                    <a:lnTo>
                      <a:pt x="0" y="214033"/>
                    </a:lnTo>
                    <a:cubicBezTo>
                      <a:pt x="0" y="157268"/>
                      <a:pt x="22550" y="102828"/>
                      <a:pt x="62689" y="62689"/>
                    </a:cubicBezTo>
                    <a:cubicBezTo>
                      <a:pt x="102828" y="22550"/>
                      <a:pt x="157268" y="0"/>
                      <a:pt x="214033" y="0"/>
                    </a:cubicBezTo>
                    <a:close/>
                  </a:path>
                </a:pathLst>
              </a:custGeom>
              <a:solidFill>
                <a:srgbClr val="FFFCF0">
                  <a:alpha val="17647"/>
                </a:srgbClr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66675"/>
                <a:ext cx="812800" cy="8794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80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269588" y="335670"/>
              <a:ext cx="618315" cy="486150"/>
            </a:xfrm>
            <a:custGeom>
              <a:avLst/>
              <a:gdLst/>
              <a:ahLst/>
              <a:cxnLst/>
              <a:rect r="r" b="b" t="t" l="l"/>
              <a:pathLst>
                <a:path h="486150" w="618315">
                  <a:moveTo>
                    <a:pt x="0" y="0"/>
                  </a:moveTo>
                  <a:lnTo>
                    <a:pt x="618315" y="0"/>
                  </a:lnTo>
                  <a:lnTo>
                    <a:pt x="618315" y="486151"/>
                  </a:lnTo>
                  <a:lnTo>
                    <a:pt x="0" y="486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611727" y="-16842"/>
              <a:ext cx="8747657" cy="5345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734835"/>
                  </a:solidFill>
                  <a:latin typeface="Alice Bold"/>
                  <a:ea typeface="Alice Bold"/>
                  <a:cs typeface="Alice Bold"/>
                  <a:sym typeface="Alice Bold"/>
                </a:rPr>
                <a:t>Email address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1611727" y="667392"/>
              <a:ext cx="8747657" cy="4497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>
                  <a:solidFill>
                    <a:srgbClr val="734835"/>
                  </a:solidFill>
                  <a:latin typeface="Alice"/>
                  <a:ea typeface="Alice"/>
                  <a:cs typeface="Alice"/>
                  <a:sym typeface="Alice"/>
                </a:rPr>
                <a:t>reconclinicmumbai@gmail.com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024626" y="6004377"/>
            <a:ext cx="7769538" cy="868118"/>
            <a:chOff x="0" y="0"/>
            <a:chExt cx="10359384" cy="1157491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157491" cy="1157491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214033" y="0"/>
                    </a:moveTo>
                    <a:lnTo>
                      <a:pt x="598767" y="0"/>
                    </a:lnTo>
                    <a:cubicBezTo>
                      <a:pt x="655532" y="0"/>
                      <a:pt x="709972" y="22550"/>
                      <a:pt x="750111" y="62689"/>
                    </a:cubicBezTo>
                    <a:cubicBezTo>
                      <a:pt x="790250" y="102828"/>
                      <a:pt x="812800" y="157268"/>
                      <a:pt x="812800" y="214033"/>
                    </a:cubicBezTo>
                    <a:lnTo>
                      <a:pt x="812800" y="598767"/>
                    </a:lnTo>
                    <a:cubicBezTo>
                      <a:pt x="812800" y="655532"/>
                      <a:pt x="790250" y="709972"/>
                      <a:pt x="750111" y="750111"/>
                    </a:cubicBezTo>
                    <a:cubicBezTo>
                      <a:pt x="709972" y="790250"/>
                      <a:pt x="655532" y="812800"/>
                      <a:pt x="598767" y="812800"/>
                    </a:cubicBezTo>
                    <a:lnTo>
                      <a:pt x="214033" y="812800"/>
                    </a:lnTo>
                    <a:cubicBezTo>
                      <a:pt x="157268" y="812800"/>
                      <a:pt x="102828" y="790250"/>
                      <a:pt x="62689" y="750111"/>
                    </a:cubicBezTo>
                    <a:cubicBezTo>
                      <a:pt x="22550" y="709972"/>
                      <a:pt x="0" y="655532"/>
                      <a:pt x="0" y="598767"/>
                    </a:cubicBezTo>
                    <a:lnTo>
                      <a:pt x="0" y="214033"/>
                    </a:lnTo>
                    <a:cubicBezTo>
                      <a:pt x="0" y="157268"/>
                      <a:pt x="22550" y="102828"/>
                      <a:pt x="62689" y="62689"/>
                    </a:cubicBezTo>
                    <a:cubicBezTo>
                      <a:pt x="102828" y="22550"/>
                      <a:pt x="157268" y="0"/>
                      <a:pt x="214033" y="0"/>
                    </a:cubicBezTo>
                    <a:close/>
                  </a:path>
                </a:pathLst>
              </a:custGeom>
              <a:solidFill>
                <a:srgbClr val="FFFCF0">
                  <a:alpha val="17647"/>
                </a:srgbClr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66675"/>
                <a:ext cx="812800" cy="8794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8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269588" y="269588"/>
              <a:ext cx="618315" cy="618315"/>
            </a:xfrm>
            <a:custGeom>
              <a:avLst/>
              <a:gdLst/>
              <a:ahLst/>
              <a:cxnLst/>
              <a:rect r="r" b="b" t="t" l="l"/>
              <a:pathLst>
                <a:path h="618315" w="618315">
                  <a:moveTo>
                    <a:pt x="0" y="0"/>
                  </a:moveTo>
                  <a:lnTo>
                    <a:pt x="618315" y="0"/>
                  </a:lnTo>
                  <a:lnTo>
                    <a:pt x="618315" y="618315"/>
                  </a:lnTo>
                  <a:lnTo>
                    <a:pt x="0" y="618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611727" y="-16842"/>
              <a:ext cx="8747657" cy="5345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  <a:spcBef>
                  <a:spcPct val="0"/>
                </a:spcBef>
              </a:pPr>
              <a:r>
                <a:rPr lang="en-US" sz="2400" u="none">
                  <a:solidFill>
                    <a:srgbClr val="734835"/>
                  </a:solidFill>
                  <a:latin typeface="Alice Bold"/>
                  <a:ea typeface="Alice Bold"/>
                  <a:cs typeface="Alice Bold"/>
                  <a:sym typeface="Alice Bold"/>
                </a:rPr>
                <a:t>Phone number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611727" y="667392"/>
              <a:ext cx="8747657" cy="4497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>
                  <a:solidFill>
                    <a:srgbClr val="734835"/>
                  </a:solidFill>
                  <a:latin typeface="Alice"/>
                  <a:ea typeface="Alice"/>
                  <a:cs typeface="Alice"/>
                  <a:sym typeface="Alice"/>
                </a:rPr>
                <a:t>9004983316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024626" y="7363270"/>
            <a:ext cx="7769538" cy="1895030"/>
            <a:chOff x="0" y="0"/>
            <a:chExt cx="10359384" cy="252670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378316" y="268221"/>
              <a:ext cx="400859" cy="621050"/>
            </a:xfrm>
            <a:custGeom>
              <a:avLst/>
              <a:gdLst/>
              <a:ahLst/>
              <a:cxnLst/>
              <a:rect r="r" b="b" t="t" l="l"/>
              <a:pathLst>
                <a:path h="621050" w="400859">
                  <a:moveTo>
                    <a:pt x="0" y="0"/>
                  </a:moveTo>
                  <a:lnTo>
                    <a:pt x="400859" y="0"/>
                  </a:lnTo>
                  <a:lnTo>
                    <a:pt x="400859" y="621050"/>
                  </a:lnTo>
                  <a:lnTo>
                    <a:pt x="0" y="621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1" id="21"/>
            <p:cNvGrpSpPr/>
            <p:nvPr/>
          </p:nvGrpSpPr>
          <p:grpSpPr>
            <a:xfrm rot="0">
              <a:off x="0" y="0"/>
              <a:ext cx="1157491" cy="1157491"/>
              <a:chOff x="0" y="0"/>
              <a:chExt cx="812800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214033" y="0"/>
                    </a:moveTo>
                    <a:lnTo>
                      <a:pt x="598767" y="0"/>
                    </a:lnTo>
                    <a:cubicBezTo>
                      <a:pt x="655532" y="0"/>
                      <a:pt x="709972" y="22550"/>
                      <a:pt x="750111" y="62689"/>
                    </a:cubicBezTo>
                    <a:cubicBezTo>
                      <a:pt x="790250" y="102828"/>
                      <a:pt x="812800" y="157268"/>
                      <a:pt x="812800" y="214033"/>
                    </a:cubicBezTo>
                    <a:lnTo>
                      <a:pt x="812800" y="598767"/>
                    </a:lnTo>
                    <a:cubicBezTo>
                      <a:pt x="812800" y="655532"/>
                      <a:pt x="790250" y="709972"/>
                      <a:pt x="750111" y="750111"/>
                    </a:cubicBezTo>
                    <a:cubicBezTo>
                      <a:pt x="709972" y="790250"/>
                      <a:pt x="655532" y="812800"/>
                      <a:pt x="598767" y="812800"/>
                    </a:cubicBezTo>
                    <a:lnTo>
                      <a:pt x="214033" y="812800"/>
                    </a:lnTo>
                    <a:cubicBezTo>
                      <a:pt x="157268" y="812800"/>
                      <a:pt x="102828" y="790250"/>
                      <a:pt x="62689" y="750111"/>
                    </a:cubicBezTo>
                    <a:cubicBezTo>
                      <a:pt x="22550" y="709972"/>
                      <a:pt x="0" y="655532"/>
                      <a:pt x="0" y="598767"/>
                    </a:cubicBezTo>
                    <a:lnTo>
                      <a:pt x="0" y="214033"/>
                    </a:lnTo>
                    <a:cubicBezTo>
                      <a:pt x="0" y="157268"/>
                      <a:pt x="22550" y="102828"/>
                      <a:pt x="62689" y="62689"/>
                    </a:cubicBezTo>
                    <a:cubicBezTo>
                      <a:pt x="102828" y="22550"/>
                      <a:pt x="157268" y="0"/>
                      <a:pt x="214033" y="0"/>
                    </a:cubicBezTo>
                    <a:close/>
                  </a:path>
                </a:pathLst>
              </a:custGeom>
              <a:solidFill>
                <a:srgbClr val="FFFCF0">
                  <a:alpha val="17647"/>
                </a:srgbClr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66675"/>
                <a:ext cx="812800" cy="8794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8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1611727" y="-16842"/>
              <a:ext cx="8747657" cy="5345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734835"/>
                  </a:solidFill>
                  <a:latin typeface="Alice Bold"/>
                  <a:ea typeface="Alice Bold"/>
                  <a:cs typeface="Alice Bold"/>
                  <a:sym typeface="Alice Bold"/>
                </a:rPr>
                <a:t>Our location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611727" y="667392"/>
              <a:ext cx="8747657" cy="1859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>
                  <a:solidFill>
                    <a:srgbClr val="734835"/>
                  </a:solidFill>
                  <a:latin typeface="Alice"/>
                  <a:ea typeface="Alice"/>
                  <a:cs typeface="Alice"/>
                  <a:sym typeface="Alice"/>
                </a:rPr>
                <a:t>Recon Plastic Surgery &amp; Physiotherapy Clinic, 302, Corporate Corner, Next to Dalmia College, Mandlik Nagar, Sunder Nagar, Malad West, Mumbai, Maharashtra 400064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8199897" y="1402322"/>
            <a:ext cx="7769538" cy="981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 spc="-127">
                <a:solidFill>
                  <a:srgbClr val="734835"/>
                </a:solidFill>
                <a:latin typeface="Alice Bold"/>
                <a:ea typeface="Alice Bold"/>
                <a:cs typeface="Alice Bold"/>
                <a:sym typeface="Alice Bold"/>
              </a:rPr>
              <a:t>Get in touch with us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199897" y="2564073"/>
            <a:ext cx="7769538" cy="981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 spc="-127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Dr. Vishal Patel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210419" y="3507015"/>
            <a:ext cx="8893120" cy="763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6"/>
              </a:lnSpc>
            </a:pPr>
            <a:r>
              <a:rPr lang="en-US" sz="220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 Plastic Surgeon in Mumbai for Breast Augmentation, Breast Reduction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387148" y="-456282"/>
            <a:ext cx="2832379" cy="1707024"/>
            <a:chOff x="0" y="0"/>
            <a:chExt cx="812800" cy="48986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489860"/>
            </a:xfrm>
            <a:custGeom>
              <a:avLst/>
              <a:gdLst/>
              <a:ahLst/>
              <a:cxnLst/>
              <a:rect r="r" b="b" t="t" l="l"/>
              <a:pathLst>
                <a:path h="489860" w="812800">
                  <a:moveTo>
                    <a:pt x="51934" y="0"/>
                  </a:moveTo>
                  <a:lnTo>
                    <a:pt x="760866" y="0"/>
                  </a:lnTo>
                  <a:cubicBezTo>
                    <a:pt x="789548" y="0"/>
                    <a:pt x="812800" y="23252"/>
                    <a:pt x="812800" y="51934"/>
                  </a:cubicBezTo>
                  <a:lnTo>
                    <a:pt x="812800" y="437926"/>
                  </a:lnTo>
                  <a:cubicBezTo>
                    <a:pt x="812800" y="466608"/>
                    <a:pt x="789548" y="489860"/>
                    <a:pt x="760866" y="489860"/>
                  </a:cubicBezTo>
                  <a:lnTo>
                    <a:pt x="51934" y="489860"/>
                  </a:lnTo>
                  <a:cubicBezTo>
                    <a:pt x="23252" y="489860"/>
                    <a:pt x="0" y="466608"/>
                    <a:pt x="0" y="437926"/>
                  </a:cubicBezTo>
                  <a:lnTo>
                    <a:pt x="0" y="51934"/>
                  </a:lnTo>
                  <a:cubicBezTo>
                    <a:pt x="0" y="23252"/>
                    <a:pt x="23252" y="0"/>
                    <a:pt x="519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9525"/>
              <a:ext cx="812800" cy="4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518098" y="227639"/>
            <a:ext cx="2570479" cy="802085"/>
          </a:xfrm>
          <a:custGeom>
            <a:avLst/>
            <a:gdLst/>
            <a:ahLst/>
            <a:cxnLst/>
            <a:rect r="r" b="b" t="t" l="l"/>
            <a:pathLst>
              <a:path h="802085" w="2570479">
                <a:moveTo>
                  <a:pt x="0" y="0"/>
                </a:moveTo>
                <a:lnTo>
                  <a:pt x="2570479" y="0"/>
                </a:lnTo>
                <a:lnTo>
                  <a:pt x="2570479" y="802085"/>
                </a:lnTo>
                <a:lnTo>
                  <a:pt x="0" y="80208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04" t="-109787" r="0" b="-11518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DAGb6fjm_Sg</dc:identifier>
  <dcterms:modified xsi:type="dcterms:W3CDTF">2011-08-01T06:04:30Z</dcterms:modified>
  <cp:revision>1</cp:revision>
  <dc:title>Breast Self Examination - PPT - Dr. Vishal Patel</dc:title>
</cp:coreProperties>
</file>